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4"/>
  </p:notesMasterIdLst>
  <p:handoutMasterIdLst>
    <p:handoutMasterId r:id="rId25"/>
  </p:handoutMasterIdLst>
  <p:sldIdLst>
    <p:sldId id="315" r:id="rId5"/>
    <p:sldId id="319" r:id="rId6"/>
    <p:sldId id="349" r:id="rId7"/>
    <p:sldId id="344" r:id="rId8"/>
    <p:sldId id="345" r:id="rId9"/>
    <p:sldId id="343" r:id="rId10"/>
    <p:sldId id="350" r:id="rId11"/>
    <p:sldId id="342" r:id="rId12"/>
    <p:sldId id="351" r:id="rId13"/>
    <p:sldId id="357" r:id="rId14"/>
    <p:sldId id="358" r:id="rId15"/>
    <p:sldId id="347" r:id="rId16"/>
    <p:sldId id="352" r:id="rId17"/>
    <p:sldId id="348" r:id="rId18"/>
    <p:sldId id="353" r:id="rId19"/>
    <p:sldId id="354" r:id="rId20"/>
    <p:sldId id="355" r:id="rId21"/>
    <p:sldId id="356" r:id="rId22"/>
    <p:sldId id="340" r:id="rId23"/>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5"/>
            <p14:sldId id="319"/>
            <p14:sldId id="349"/>
            <p14:sldId id="344"/>
            <p14:sldId id="345"/>
            <p14:sldId id="343"/>
            <p14:sldId id="350"/>
            <p14:sldId id="342"/>
            <p14:sldId id="351"/>
            <p14:sldId id="357"/>
            <p14:sldId id="358"/>
            <p14:sldId id="347"/>
            <p14:sldId id="352"/>
            <p14:sldId id="348"/>
            <p14:sldId id="353"/>
            <p14:sldId id="354"/>
            <p14:sldId id="355"/>
            <p14:sldId id="356"/>
            <p14:sldId id="3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00C57F"/>
    <a:srgbClr val="990000"/>
    <a:srgbClr val="F0F0F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6652" autoAdjust="0"/>
  </p:normalViewPr>
  <p:slideViewPr>
    <p:cSldViewPr snapToGrid="0" showGuides="1">
      <p:cViewPr varScale="1">
        <p:scale>
          <a:sx n="116" d="100"/>
          <a:sy n="116" d="100"/>
        </p:scale>
        <p:origin x="402" y="1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29/06/2023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29/06/2023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177924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03692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363245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74702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526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20191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63258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53999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2745919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80770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4216047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108739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305089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357073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37523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400096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72711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7119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a:t>
            </a:r>
          </a:p>
          <a:p>
            <a:r>
              <a:rPr lang="en-US" dirty="0"/>
              <a:t>Libre acceso.</a:t>
            </a:r>
            <a:endParaRPr lang="es-CO" dirty="0"/>
          </a:p>
          <a:p>
            <a:r>
              <a:rPr lang="es-CO" dirty="0"/>
              <a:t>Control de versiones.</a:t>
            </a:r>
          </a:p>
          <a:p>
            <a:r>
              <a:rPr lang="es-CO" dirty="0"/>
              <a:t>Publicación de cursos, artículos, desarrollo de aplicaciones…</a:t>
            </a:r>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152438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29/06/2023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29/06/2023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29/06/2023</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29/06/2023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29/06/2023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29/06/2023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29/06/2023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29/06/2023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29/06/2023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29/06/2023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29/06/2023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29/06/2023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hyperlink" Target="https://github.com/orgs/uescuelaing/team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rcfdtools/R.TeachingResearchGuide/blob/main/Readme.md" TargetMode="External"/><Relationship Id="rId12"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hyperlink" Target="https://github.com/uescuela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hyperlink" Target="https://www.escuelaing.edu.co/es/programas/curso_de_modelacion_hidraulica_superficie_libre_con_hec_ras/" TargetMode="External"/><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12" Type="http://schemas.openxmlformats.org/officeDocument/2006/relationships/hyperlink" Target="https://www.escuelaing.edu.co/es/programas/curso_basico_de_transporte_de_sedimentos_con_hec_ras_1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hyperlink" Target="https://www.escuelaing.edu.co/es/programas/curso_de_epanet_usos_y_aplicaciones/" TargetMode="External"/><Relationship Id="rId4" Type="http://schemas.openxmlformats.org/officeDocument/2006/relationships/image" Target="../media/image4.sv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313AD17-E354-E5B5-7674-06B6B9CC9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2" y="38912"/>
            <a:ext cx="1311312" cy="630000"/>
          </a:xfrm>
          <a:prstGeom prst="rect">
            <a:avLst/>
          </a:prstGeom>
        </p:spPr>
      </p:pic>
      <p:pic>
        <p:nvPicPr>
          <p:cNvPr id="11" name="Graphic 10">
            <a:extLst>
              <a:ext uri="{FF2B5EF4-FFF2-40B4-BE49-F238E27FC236}">
                <a16:creationId xmlns:a16="http://schemas.microsoft.com/office/drawing/2014/main" id="{81BBD047-998B-C406-A6C2-DC80E28D2F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sp>
        <p:nvSpPr>
          <p:cNvPr id="12" name="Title 1">
            <a:extLst>
              <a:ext uri="{FF2B5EF4-FFF2-40B4-BE49-F238E27FC236}">
                <a16:creationId xmlns:a16="http://schemas.microsoft.com/office/drawing/2014/main" id="{3C8E493E-954E-5B46-4D4F-775134FB1F95}"/>
              </a:ext>
            </a:extLst>
          </p:cNvPr>
          <p:cNvSpPr>
            <a:spLocks noGrp="1"/>
          </p:cNvSpPr>
          <p:nvPr>
            <p:ph type="title"/>
          </p:nvPr>
        </p:nvSpPr>
        <p:spPr>
          <a:xfrm>
            <a:off x="1259054" y="1702240"/>
            <a:ext cx="9673891" cy="3453519"/>
          </a:xfrm>
        </p:spPr>
        <p:txBody>
          <a:bodyPr anchor="ctr" anchorCtr="0">
            <a:normAutofit fontScale="90000"/>
          </a:bodyPr>
          <a:lstStyle/>
          <a:p>
            <a:pPr algn="ct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Plataforma virtual</a:t>
            </a: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Escuela Colombiana de Ingeniería</a:t>
            </a:r>
            <a:b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Cursos virtuales y en línea - Piloto </a:t>
            </a:r>
            <a: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(GitHUB)</a:t>
            </a:r>
            <a:b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Centro de Estudios Hidráulicos</a:t>
            </a:r>
            <a:endParaRPr lang="es-CO" sz="2800" dirty="0">
              <a:solidFill>
                <a:schemeClr val="bg1">
                  <a:lumMod val="25000"/>
                </a:schemeClr>
              </a:solidFill>
            </a:endParaRPr>
          </a:p>
        </p:txBody>
      </p:sp>
      <p:sp>
        <p:nvSpPr>
          <p:cNvPr id="14" name="Title 1">
            <a:extLst>
              <a:ext uri="{FF2B5EF4-FFF2-40B4-BE49-F238E27FC236}">
                <a16:creationId xmlns:a16="http://schemas.microsoft.com/office/drawing/2014/main" id="{7A3AF16B-A0CC-F514-BC21-BA28BFF9CCA4}"/>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Más información en </a:t>
            </a:r>
            <a:r>
              <a:rPr lang="es-CO" sz="1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1600" b="1" dirty="0">
              <a:solidFill>
                <a:schemeClr val="bg1">
                  <a:lumMod val="25000"/>
                </a:schemeClr>
              </a:solidFill>
            </a:endParaRPr>
          </a:p>
        </p:txBody>
      </p:sp>
    </p:spTree>
    <p:extLst>
      <p:ext uri="{BB962C8B-B14F-4D97-AF65-F5344CB8AC3E}">
        <p14:creationId xmlns:p14="http://schemas.microsoft.com/office/powerpoint/2010/main" val="45138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979889" y="151757"/>
            <a:ext cx="6232219" cy="103431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Esquema de implementación organizacional en GitHUB</a:t>
            </a:r>
          </a:p>
        </p:txBody>
      </p:sp>
      <p:pic>
        <p:nvPicPr>
          <p:cNvPr id="7" name="Picture 6">
            <a:extLst>
              <a:ext uri="{FF2B5EF4-FFF2-40B4-BE49-F238E27FC236}">
                <a16:creationId xmlns:a16="http://schemas.microsoft.com/office/drawing/2014/main" id="{CFF4E0F8-0AC5-3B5F-EB11-66AEA3223D49}"/>
              </a:ext>
            </a:extLst>
          </p:cNvPr>
          <p:cNvPicPr>
            <a:picLocks noChangeAspect="1"/>
          </p:cNvPicPr>
          <p:nvPr/>
        </p:nvPicPr>
        <p:blipFill>
          <a:blip r:embed="rId7"/>
          <a:stretch>
            <a:fillRect/>
          </a:stretch>
        </p:blipFill>
        <p:spPr>
          <a:xfrm>
            <a:off x="2359910" y="1324475"/>
            <a:ext cx="7472178" cy="5233817"/>
          </a:xfrm>
          <a:prstGeom prst="rect">
            <a:avLst/>
          </a:prstGeom>
        </p:spPr>
      </p:pic>
    </p:spTree>
    <p:extLst>
      <p:ext uri="{BB962C8B-B14F-4D97-AF65-F5344CB8AC3E}">
        <p14:creationId xmlns:p14="http://schemas.microsoft.com/office/powerpoint/2010/main" val="140470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013857" y="281130"/>
            <a:ext cx="8180760" cy="564281"/>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Equipos en GitHUB</a:t>
            </a:r>
          </a:p>
        </p:txBody>
      </p:sp>
      <p:pic>
        <p:nvPicPr>
          <p:cNvPr id="8" name="Picture 7">
            <a:hlinkClick r:id="rId7"/>
            <a:extLst>
              <a:ext uri="{FF2B5EF4-FFF2-40B4-BE49-F238E27FC236}">
                <a16:creationId xmlns:a16="http://schemas.microsoft.com/office/drawing/2014/main" id="{34B0677D-B6CE-8F81-E7F4-597B0EDFE77F}"/>
              </a:ext>
            </a:extLst>
          </p:cNvPr>
          <p:cNvPicPr>
            <a:picLocks noChangeAspect="1"/>
          </p:cNvPicPr>
          <p:nvPr/>
        </p:nvPicPr>
        <p:blipFill>
          <a:blip r:embed="rId8"/>
          <a:stretch>
            <a:fillRect/>
          </a:stretch>
        </p:blipFill>
        <p:spPr>
          <a:xfrm>
            <a:off x="982412" y="931910"/>
            <a:ext cx="10243651" cy="5863093"/>
          </a:xfrm>
          <a:prstGeom prst="rect">
            <a:avLst/>
          </a:prstGeom>
        </p:spPr>
      </p:pic>
    </p:spTree>
    <p:extLst>
      <p:ext uri="{BB962C8B-B14F-4D97-AF65-F5344CB8AC3E}">
        <p14:creationId xmlns:p14="http://schemas.microsoft.com/office/powerpoint/2010/main" val="1167803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40711" y="4293482"/>
            <a:ext cx="5275062" cy="951360"/>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Microsoft Teams, Microsoft Forms, Moodle, YouTube…</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943087"/>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complementarios</a:t>
            </a:r>
          </a:p>
        </p:txBody>
      </p:sp>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4288071"/>
            <a:ext cx="5275062" cy="157812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 de desarrollo profesoral para la creación de contenidos académicos virtuales</a:t>
            </a:r>
          </a:p>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https://github.com/uescuelaing/R.TeachingResearchGuide</a:t>
            </a:r>
            <a:endParaRPr lang="es-CO" sz="2800" dirty="0">
              <a:solidFill>
                <a:schemeClr val="bg1">
                  <a:lumMod val="25000"/>
                </a:schemeClr>
              </a:solidFill>
            </a:endParaRPr>
          </a:p>
        </p:txBody>
      </p:sp>
      <p:pic>
        <p:nvPicPr>
          <p:cNvPr id="7" name="Graphic 6">
            <a:hlinkClick r:id="rId7"/>
            <a:extLst>
              <a:ext uri="{FF2B5EF4-FFF2-40B4-BE49-F238E27FC236}">
                <a16:creationId xmlns:a16="http://schemas.microsoft.com/office/drawing/2014/main" id="{C9EF168A-3C45-F9E5-3A4C-BC828EDC29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9761" y="2379582"/>
            <a:ext cx="1727735" cy="1727735"/>
          </a:xfrm>
          <a:prstGeom prst="rect">
            <a:avLst/>
          </a:prstGeom>
        </p:spPr>
      </p:pic>
      <p:pic>
        <p:nvPicPr>
          <p:cNvPr id="13" name="Picture 12" descr="A picture containing symbol, graphics, screenshot, font&#10;&#10;Description automatically generated">
            <a:extLst>
              <a:ext uri="{FF2B5EF4-FFF2-40B4-BE49-F238E27FC236}">
                <a16:creationId xmlns:a16="http://schemas.microsoft.com/office/drawing/2014/main" id="{D7137741-0ECF-264B-BFE9-FE00AE74CCD8}"/>
              </a:ext>
            </a:extLst>
          </p:cNvPr>
          <p:cNvPicPr>
            <a:picLocks noChangeAspect="1"/>
          </p:cNvPicPr>
          <p:nvPr/>
        </p:nvPicPr>
        <p:blipFill>
          <a:blip r:embed="rId10"/>
          <a:stretch>
            <a:fillRect/>
          </a:stretch>
        </p:blipFill>
        <p:spPr>
          <a:xfrm>
            <a:off x="6745558" y="2878787"/>
            <a:ext cx="911590" cy="911590"/>
          </a:xfrm>
          <a:prstGeom prst="rect">
            <a:avLst/>
          </a:prstGeom>
        </p:spPr>
      </p:pic>
      <p:pic>
        <p:nvPicPr>
          <p:cNvPr id="15" name="Graphic 14">
            <a:extLst>
              <a:ext uri="{FF2B5EF4-FFF2-40B4-BE49-F238E27FC236}">
                <a16:creationId xmlns:a16="http://schemas.microsoft.com/office/drawing/2014/main" id="{6AA71B15-C95B-7BE5-2115-0B7B9A7D4A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55156" y="2910587"/>
            <a:ext cx="911590" cy="847991"/>
          </a:xfrm>
          <a:prstGeom prst="rect">
            <a:avLst/>
          </a:prstGeom>
        </p:spPr>
      </p:pic>
      <p:pic>
        <p:nvPicPr>
          <p:cNvPr id="17" name="Picture 16" descr="A red and white play button&#10;&#10;Description automatically generated with low confidence">
            <a:extLst>
              <a:ext uri="{FF2B5EF4-FFF2-40B4-BE49-F238E27FC236}">
                <a16:creationId xmlns:a16="http://schemas.microsoft.com/office/drawing/2014/main" id="{B0EF4845-6670-9C3A-74D1-A142C198FBF9}"/>
              </a:ext>
            </a:extLst>
          </p:cNvPr>
          <p:cNvPicPr>
            <a:picLocks noChangeAspect="1"/>
          </p:cNvPicPr>
          <p:nvPr/>
        </p:nvPicPr>
        <p:blipFill>
          <a:blip r:embed="rId13"/>
          <a:stretch>
            <a:fillRect/>
          </a:stretch>
        </p:blipFill>
        <p:spPr>
          <a:xfrm>
            <a:off x="9195696" y="2842485"/>
            <a:ext cx="984194" cy="984194"/>
          </a:xfrm>
          <a:prstGeom prst="rect">
            <a:avLst/>
          </a:prstGeom>
        </p:spPr>
      </p:pic>
      <p:pic>
        <p:nvPicPr>
          <p:cNvPr id="19" name="Picture 18" descr="A black graduation cap on an orange background&#10;&#10;Description automatically generated with low confidence">
            <a:extLst>
              <a:ext uri="{FF2B5EF4-FFF2-40B4-BE49-F238E27FC236}">
                <a16:creationId xmlns:a16="http://schemas.microsoft.com/office/drawing/2014/main" id="{582D04F9-7450-1EDC-FE1F-BD0E2AC75215}"/>
              </a:ext>
            </a:extLst>
          </p:cNvPr>
          <p:cNvPicPr>
            <a:picLocks noChangeAspect="1"/>
          </p:cNvPicPr>
          <p:nvPr/>
        </p:nvPicPr>
        <p:blipFill>
          <a:blip r:embed="rId14"/>
          <a:stretch>
            <a:fillRect/>
          </a:stretch>
        </p:blipFill>
        <p:spPr>
          <a:xfrm>
            <a:off x="10508840" y="2921370"/>
            <a:ext cx="826424" cy="826424"/>
          </a:xfrm>
          <a:prstGeom prst="rect">
            <a:avLst/>
          </a:prstGeom>
        </p:spPr>
      </p:pic>
    </p:spTree>
    <p:extLst>
      <p:ext uri="{BB962C8B-B14F-4D97-AF65-F5344CB8AC3E}">
        <p14:creationId xmlns:p14="http://schemas.microsoft.com/office/powerpoint/2010/main" val="276107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Certificación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esquema de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monetización</a:t>
            </a:r>
          </a:p>
        </p:txBody>
      </p:sp>
    </p:spTree>
    <p:extLst>
      <p:ext uri="{BB962C8B-B14F-4D97-AF65-F5344CB8AC3E}">
        <p14:creationId xmlns:p14="http://schemas.microsoft.com/office/powerpoint/2010/main" val="309854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4687730" y="2277789"/>
            <a:ext cx="7085742" cy="2302420"/>
          </a:xfrm>
        </p:spPr>
        <p:txBody>
          <a:bodyPr anchor="t" anchorCtr="0">
            <a:noAutofit/>
          </a:bodyPr>
          <a:lstStyle/>
          <a:p>
            <a:pPr algn="ct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Certificación de curso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costo bajo demanda</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con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apoyo de 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 virtual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libre acceso</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sin costo y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apoyo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6" name="Picture 5" descr="A red and white stamp with stars and a black background&#10;&#10;Description automatically generated with low confidence">
            <a:extLst>
              <a:ext uri="{FF2B5EF4-FFF2-40B4-BE49-F238E27FC236}">
                <a16:creationId xmlns:a16="http://schemas.microsoft.com/office/drawing/2014/main" id="{B10BBF55-CB12-323B-2F0B-304B2519DA56}"/>
              </a:ext>
            </a:extLst>
          </p:cNvPr>
          <p:cNvPicPr>
            <a:picLocks noChangeAspect="1"/>
          </p:cNvPicPr>
          <p:nvPr/>
        </p:nvPicPr>
        <p:blipFill>
          <a:blip r:embed="rId7"/>
          <a:stretch>
            <a:fillRect/>
          </a:stretch>
        </p:blipFill>
        <p:spPr>
          <a:xfrm>
            <a:off x="386558" y="1906655"/>
            <a:ext cx="4065071" cy="3044689"/>
          </a:xfrm>
          <a:prstGeom prst="rect">
            <a:avLst/>
          </a:prstGeom>
        </p:spPr>
      </p:pic>
    </p:spTree>
    <p:extLst>
      <p:ext uri="{BB962C8B-B14F-4D97-AF65-F5344CB8AC3E}">
        <p14:creationId xmlns:p14="http://schemas.microsoft.com/office/powerpoint/2010/main" val="18383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Cursos disponibles</a:t>
            </a:r>
          </a:p>
        </p:txBody>
      </p:sp>
    </p:spTree>
    <p:extLst>
      <p:ext uri="{BB962C8B-B14F-4D97-AF65-F5344CB8AC3E}">
        <p14:creationId xmlns:p14="http://schemas.microsoft.com/office/powerpoint/2010/main" val="136721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5" name="Picture 4">
            <a:hlinkClick r:id="rId7"/>
            <a:extLst>
              <a:ext uri="{FF2B5EF4-FFF2-40B4-BE49-F238E27FC236}">
                <a16:creationId xmlns:a16="http://schemas.microsoft.com/office/drawing/2014/main" id="{E2E93685-D327-B95D-4B43-2BAD6E5D2C15}"/>
              </a:ext>
            </a:extLst>
          </p:cNvPr>
          <p:cNvPicPr>
            <a:picLocks noChangeAspect="1"/>
          </p:cNvPicPr>
          <p:nvPr/>
        </p:nvPicPr>
        <p:blipFill>
          <a:blip r:embed="rId8"/>
          <a:stretch>
            <a:fillRect/>
          </a:stretch>
        </p:blipFill>
        <p:spPr>
          <a:xfrm>
            <a:off x="1616303" y="758912"/>
            <a:ext cx="8959393" cy="5812184"/>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2699816" y="192505"/>
            <a:ext cx="6795436"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2400" dirty="0">
              <a:solidFill>
                <a:schemeClr val="bg1">
                  <a:lumMod val="25000"/>
                </a:schemeClr>
              </a:solidFill>
            </a:endParaRPr>
          </a:p>
        </p:txBody>
      </p:sp>
    </p:spTree>
    <p:extLst>
      <p:ext uri="{BB962C8B-B14F-4D97-AF65-F5344CB8AC3E}">
        <p14:creationId xmlns:p14="http://schemas.microsoft.com/office/powerpoint/2010/main" val="3309518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https://www.youtube.com/@CursosVirtualesEscuela/playlists</a:t>
            </a:r>
            <a:endParaRPr lang="es-CO" sz="2400" dirty="0">
              <a:solidFill>
                <a:schemeClr val="bg1">
                  <a:lumMod val="25000"/>
                </a:schemeClr>
              </a:solidFill>
            </a:endParaRPr>
          </a:p>
        </p:txBody>
      </p:sp>
      <p:pic>
        <p:nvPicPr>
          <p:cNvPr id="7" name="Picture 6">
            <a:hlinkClick r:id="rId7"/>
            <a:extLst>
              <a:ext uri="{FF2B5EF4-FFF2-40B4-BE49-F238E27FC236}">
                <a16:creationId xmlns:a16="http://schemas.microsoft.com/office/drawing/2014/main" id="{F96A508F-6381-D34F-8137-93E61A8A440B}"/>
              </a:ext>
            </a:extLst>
          </p:cNvPr>
          <p:cNvPicPr>
            <a:picLocks noChangeAspect="1"/>
          </p:cNvPicPr>
          <p:nvPr/>
        </p:nvPicPr>
        <p:blipFill>
          <a:blip r:embed="rId8"/>
          <a:stretch>
            <a:fillRect/>
          </a:stretch>
        </p:blipFill>
        <p:spPr>
          <a:xfrm>
            <a:off x="1803359" y="758912"/>
            <a:ext cx="8585282" cy="5901192"/>
          </a:xfrm>
          <a:prstGeom prst="rect">
            <a:avLst/>
          </a:prstGeom>
        </p:spPr>
      </p:pic>
    </p:spTree>
    <p:extLst>
      <p:ext uri="{BB962C8B-B14F-4D97-AF65-F5344CB8AC3E}">
        <p14:creationId xmlns:p14="http://schemas.microsoft.com/office/powerpoint/2010/main" val="148893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Promoción oficial en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www.escuelaing.edu.co</a:t>
            </a:r>
            <a:endParaRPr lang="es-CO" sz="2400" b="1" dirty="0">
              <a:solidFill>
                <a:schemeClr val="bg1">
                  <a:lumMod val="25000"/>
                </a:schemeClr>
              </a:solidFill>
            </a:endParaRPr>
          </a:p>
        </p:txBody>
      </p:sp>
      <p:pic>
        <p:nvPicPr>
          <p:cNvPr id="5" name="Picture 4">
            <a:hlinkClick r:id="rId8"/>
            <a:extLst>
              <a:ext uri="{FF2B5EF4-FFF2-40B4-BE49-F238E27FC236}">
                <a16:creationId xmlns:a16="http://schemas.microsoft.com/office/drawing/2014/main" id="{756CCB84-C5F7-BED4-EAFC-C60CE3E0803D}"/>
              </a:ext>
            </a:extLst>
          </p:cNvPr>
          <p:cNvPicPr>
            <a:picLocks noChangeAspect="1"/>
          </p:cNvPicPr>
          <p:nvPr/>
        </p:nvPicPr>
        <p:blipFill>
          <a:blip r:embed="rId9"/>
          <a:stretch>
            <a:fillRect/>
          </a:stretch>
        </p:blipFill>
        <p:spPr>
          <a:xfrm>
            <a:off x="79515" y="742435"/>
            <a:ext cx="5400000" cy="3982920"/>
          </a:xfrm>
          <a:prstGeom prst="rect">
            <a:avLst/>
          </a:prstGeom>
        </p:spPr>
      </p:pic>
      <p:pic>
        <p:nvPicPr>
          <p:cNvPr id="9" name="Picture 8">
            <a:hlinkClick r:id="rId10"/>
            <a:extLst>
              <a:ext uri="{FF2B5EF4-FFF2-40B4-BE49-F238E27FC236}">
                <a16:creationId xmlns:a16="http://schemas.microsoft.com/office/drawing/2014/main" id="{453FC77C-C696-7475-3887-FE895418C977}"/>
              </a:ext>
            </a:extLst>
          </p:cNvPr>
          <p:cNvPicPr>
            <a:picLocks noChangeAspect="1"/>
          </p:cNvPicPr>
          <p:nvPr/>
        </p:nvPicPr>
        <p:blipFill>
          <a:blip r:embed="rId11"/>
          <a:stretch>
            <a:fillRect/>
          </a:stretch>
        </p:blipFill>
        <p:spPr>
          <a:xfrm>
            <a:off x="3396000" y="1858301"/>
            <a:ext cx="5400000" cy="3982919"/>
          </a:xfrm>
          <a:prstGeom prst="rect">
            <a:avLst/>
          </a:prstGeom>
        </p:spPr>
      </p:pic>
      <p:pic>
        <p:nvPicPr>
          <p:cNvPr id="11" name="Picture 10">
            <a:hlinkClick r:id="rId12"/>
            <a:extLst>
              <a:ext uri="{FF2B5EF4-FFF2-40B4-BE49-F238E27FC236}">
                <a16:creationId xmlns:a16="http://schemas.microsoft.com/office/drawing/2014/main" id="{DCE54A99-285B-F48F-F12E-DF6ED738BA84}"/>
              </a:ext>
            </a:extLst>
          </p:cNvPr>
          <p:cNvPicPr>
            <a:picLocks noChangeAspect="1"/>
          </p:cNvPicPr>
          <p:nvPr/>
        </p:nvPicPr>
        <p:blipFill>
          <a:blip r:embed="rId13"/>
          <a:stretch>
            <a:fillRect/>
          </a:stretch>
        </p:blipFill>
        <p:spPr>
          <a:xfrm>
            <a:off x="6728374" y="2819693"/>
            <a:ext cx="5400000" cy="3982919"/>
          </a:xfrm>
          <a:prstGeom prst="rect">
            <a:avLst/>
          </a:prstGeom>
        </p:spPr>
      </p:pic>
    </p:spTree>
    <p:extLst>
      <p:ext uri="{BB962C8B-B14F-4D97-AF65-F5344CB8AC3E}">
        <p14:creationId xmlns:p14="http://schemas.microsoft.com/office/powerpoint/2010/main" val="84381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93DDAA-B5E7-2D95-74A3-91A199E94E6C}"/>
              </a:ext>
            </a:extLst>
          </p:cNvPr>
          <p:cNvSpPr txBox="1">
            <a:spLocks/>
          </p:cNvSpPr>
          <p:nvPr/>
        </p:nvSpPr>
        <p:spPr>
          <a:xfrm>
            <a:off x="0" y="2876550"/>
            <a:ext cx="12192000" cy="18669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por su atención</a:t>
            </a:r>
          </a:p>
        </p:txBody>
      </p:sp>
      <p:pic>
        <p:nvPicPr>
          <p:cNvPr id="4"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0" y="1989000"/>
            <a:ext cx="1440000" cy="1440000"/>
          </a:xfrm>
          <a:prstGeom prst="rect">
            <a:avLst/>
          </a:prstGeom>
        </p:spPr>
      </p:pic>
      <p:sp>
        <p:nvSpPr>
          <p:cNvPr id="2" name="TextBox 1">
            <a:extLst>
              <a:ext uri="{FF2B5EF4-FFF2-40B4-BE49-F238E27FC236}">
                <a16:creationId xmlns:a16="http://schemas.microsoft.com/office/drawing/2014/main" id="{611A30F8-9858-13DC-82BB-8FD3028B9809}"/>
              </a:ext>
            </a:extLst>
          </p:cNvPr>
          <p:cNvSpPr txBox="1"/>
          <p:nvPr/>
        </p:nvSpPr>
        <p:spPr>
          <a:xfrm>
            <a:off x="0" y="6550223"/>
            <a:ext cx="6096000" cy="307777"/>
          </a:xfrm>
          <a:prstGeom prst="rect">
            <a:avLst/>
          </a:prstGeom>
          <a:noFill/>
        </p:spPr>
        <p:txBody>
          <a:bodyPr wrap="square" rtlCol="0">
            <a:spAutoFit/>
          </a:bodyPr>
          <a:lstStyle/>
          <a:p>
            <a:r>
              <a:rPr lang="en-US" sz="1400" dirty="0">
                <a:solidFill>
                  <a:schemeClr val="bg1">
                    <a:lumMod val="25000"/>
                  </a:schemeClr>
                </a:solidFill>
                <a:latin typeface="+mj-lt"/>
              </a:rPr>
              <a:t>v</a:t>
            </a:r>
            <a:r>
              <a:rPr lang="es-CO" sz="1400" dirty="0">
                <a:solidFill>
                  <a:schemeClr val="bg1">
                    <a:lumMod val="25000"/>
                  </a:schemeClr>
                </a:solidFill>
                <a:latin typeface="+mj-lt"/>
              </a:rPr>
              <a:t>.20230626</a:t>
            </a:r>
          </a:p>
        </p:txBody>
      </p:sp>
      <p:pic>
        <p:nvPicPr>
          <p:cNvPr id="5" name="Graphic 4">
            <a:extLst>
              <a:ext uri="{FF2B5EF4-FFF2-40B4-BE49-F238E27FC236}">
                <a16:creationId xmlns:a16="http://schemas.microsoft.com/office/drawing/2014/main" id="{D499E934-7614-FE30-5FF2-0DF71FE16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pic>
        <p:nvPicPr>
          <p:cNvPr id="6" name="Graphic 5">
            <a:extLst>
              <a:ext uri="{FF2B5EF4-FFF2-40B4-BE49-F238E27FC236}">
                <a16:creationId xmlns:a16="http://schemas.microsoft.com/office/drawing/2014/main" id="{B5F4D598-93E5-7962-A3A2-3D7C8E8DD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01066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3197140" y="2404439"/>
            <a:ext cx="5797719" cy="204912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Visión</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Generar contenidos educativos virtuales de alta calida</a:t>
            </a:r>
            <a:r>
              <a:rPr lang="es-CO" sz="3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52648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3084704"/>
            <a:ext cx="9088482" cy="688592"/>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 </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vs.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411069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1934291"/>
            <a:ext cx="9088482" cy="2989417"/>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a:t>
            </a:r>
            <a:br>
              <a:rPr lang="es-CO" sz="4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 aquella en donde los profesores y estudiantes participan e interactúan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sincrónicamente</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Internet. Es decir, estos deben coincidir en sus horarios para la sesión.</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5" name="Title 1">
            <a:hlinkClick r:id="rId7"/>
            <a:extLst>
              <a:ext uri="{FF2B5EF4-FFF2-40B4-BE49-F238E27FC236}">
                <a16:creationId xmlns:a16="http://schemas.microsoft.com/office/drawing/2014/main" id="{89788270-BED3-7E87-30AF-1445FC0E6BB6}"/>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349069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755909" y="1764412"/>
            <a:ext cx="10680182" cy="3329175"/>
          </a:xfrm>
        </p:spPr>
        <p:txBody>
          <a:bodyPr anchor="t" anchorCtr="0">
            <a:normAutofit fontScale="90000"/>
          </a:bodyPr>
          <a:lstStyle/>
          <a:p>
            <a:pPr algn="ctr"/>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unciona de manera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asincrónica</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 decir, que los profesores no tienen que coincidir en horarios con los alumnos para las sesiones. Los materiales del curso son distribuidos por Internet a través de una plataforma tecnológica para que los alumnos puedan consumirlos.</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F2AAD2B1-1361-DCB8-A07E-2951161230A2}"/>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405923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3068999"/>
            <a:ext cx="9969505" cy="72000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83596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1434701"/>
            <a:ext cx="9969505" cy="4221684"/>
          </a:xfrm>
        </p:spPr>
        <p:txBody>
          <a:bodyPr anchor="t" anchorCtr="0">
            <a:normAutofit fontScale="90000"/>
          </a:bodyPr>
          <a:lstStyle/>
          <a:p>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1. Propuesta de curso virtual y aprobación del director</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2. Creación de guías de clase</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Guion y creación de videos de apoyo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4. Publicación y promoción del curso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77247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3107491"/>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Plataforma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a:t>
            </a:r>
          </a:p>
        </p:txBody>
      </p:sp>
    </p:spTree>
    <p:extLst>
      <p:ext uri="{BB962C8B-B14F-4D97-AF65-F5344CB8AC3E}">
        <p14:creationId xmlns:p14="http://schemas.microsoft.com/office/powerpoint/2010/main" val="97626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02421" y="3740851"/>
            <a:ext cx="5275062" cy="1578128"/>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Producción audiovisual de cursos virtuales realizada con el apoyo del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Laboratorio Universitario Audiovisual</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8" name="Graphic 7">
            <a:extLst>
              <a:ext uri="{FF2B5EF4-FFF2-40B4-BE49-F238E27FC236}">
                <a16:creationId xmlns:a16="http://schemas.microsoft.com/office/drawing/2014/main" id="{7D44CC61-8A3C-0B27-B35E-659248875A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56881" y="1518832"/>
            <a:ext cx="2286000" cy="2286000"/>
          </a:xfrm>
          <a:prstGeom prst="rect">
            <a:avLst/>
          </a:prstGeom>
        </p:spPr>
      </p:pic>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3740851"/>
            <a:ext cx="5327230" cy="1381655"/>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Publicación de contenidos en una plataforma en línea.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GitHUB</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Microsoft)</a:t>
            </a:r>
            <a:endParaRPr lang="es-CO" sz="2800" dirty="0">
              <a:solidFill>
                <a:schemeClr val="bg1">
                  <a:lumMod val="25000"/>
                </a:schemeClr>
              </a:solidFill>
            </a:endParaRPr>
          </a:p>
        </p:txBody>
      </p:sp>
      <p:sp>
        <p:nvSpPr>
          <p:cNvPr id="11" name="Rectangle: Rounded Corners 10">
            <a:extLst>
              <a:ext uri="{FF2B5EF4-FFF2-40B4-BE49-F238E27FC236}">
                <a16:creationId xmlns:a16="http://schemas.microsoft.com/office/drawing/2014/main" id="{162DE5F1-5BC9-CF7C-D18D-8E39D4513668}"/>
              </a:ext>
            </a:extLst>
          </p:cNvPr>
          <p:cNvSpPr/>
          <p:nvPr/>
        </p:nvSpPr>
        <p:spPr>
          <a:xfrm>
            <a:off x="6403483" y="1738432"/>
            <a:ext cx="5274000" cy="1846800"/>
          </a:xfrm>
          <a:prstGeom prst="roundRect">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069327802"/>
      </p:ext>
    </p:extLst>
  </p:cSld>
  <p:clrMapOvr>
    <a:masterClrMapping/>
  </p:clrMapOvr>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DD01B8-816B-49B7-8C81-03AB51D87C54}">
  <ds:schemaRefs>
    <ds:schemaRef ds:uri="http://schemas.openxmlformats.org/package/2006/metadata/core-properties"/>
    <ds:schemaRef ds:uri="http://schemas.microsoft.com/office/2006/documentManagement/types"/>
    <ds:schemaRef ds:uri="http://purl.org/dc/dcmitype/"/>
    <ds:schemaRef ds:uri="http://purl.org/dc/elements/1.1/"/>
    <ds:schemaRef ds:uri="14224164-2045-4b51-92bb-313d0f626d83"/>
    <ds:schemaRef ds:uri="http://purl.org/dc/terms/"/>
    <ds:schemaRef ds:uri="http://schemas.microsoft.com/office/2006/metadata/properties"/>
    <ds:schemaRef ds:uri="http://schemas.microsoft.com/office/infopath/2007/PartnerControls"/>
    <ds:schemaRef ds:uri="bf3e1746-bde1-4d6e-9c3f-7182572f7502"/>
    <ds:schemaRef ds:uri="http://www.w3.org/XML/1998/namespace"/>
  </ds:schemaRefs>
</ds:datastoreItem>
</file>

<file path=customXml/itemProps2.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2022</TotalTime>
  <Words>386</Words>
  <Application>Microsoft Office PowerPoint</Application>
  <PresentationFormat>Widescreen</PresentationFormat>
  <Paragraphs>50</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Segoe UI</vt:lpstr>
      <vt:lpstr>Segoe UI Light</vt:lpstr>
      <vt:lpstr>Tema de R.TeachingResearchGuide</vt:lpstr>
      <vt:lpstr>Plataforma virtual Escuela Colombiana de Ingeniería  Cursos virtuales y en línea - Piloto (GitHUB)  Centro de Estudios Hidráulicos</vt:lpstr>
      <vt:lpstr>Visión  Generar contenidos educativos virtuales de alta calidad.</vt:lpstr>
      <vt:lpstr>Educación en línea vs. Educación virtual</vt:lpstr>
      <vt:lpstr>Educación en línea  Es aquella en donde los profesores y estudiantes participan e interactúan sincrónicamente en Internet. Es decir, estos deben coincidir en sus horarios para la sesión.</vt:lpstr>
      <vt:lpstr>Educación virtual  Funciona de manera asincrónica, es decir, que los profesores no tienen que coincidir en horarios con los alumnos para las sesiones. Los materiales del curso son distribuidos por Internet a través de una plataforma tecnológica para que los alumnos puedan consumirlos.</vt:lpstr>
      <vt:lpstr>Proceso creativo</vt:lpstr>
      <vt:lpstr>Proceso creativo  1. Propuesta de curso virtual y aprobación del director  2. Creación de guías de clase  3. Guion y creación de videos de apoyo  4. Publicación y promoción del curso </vt:lpstr>
      <vt:lpstr>PowerPoint Presentation</vt:lpstr>
      <vt:lpstr>Producción audiovisual de cursos virtuales realizada con el apoyo del Laboratorio Universitario Audiovisual</vt:lpstr>
      <vt:lpstr>PowerPoint Presentation</vt:lpstr>
      <vt:lpstr>PowerPoint Presentation</vt:lpstr>
      <vt:lpstr>Microsoft Teams, Microsoft Forms, Moodle, YouTube…</vt:lpstr>
      <vt:lpstr>PowerPoint Presentation</vt:lpstr>
      <vt:lpstr>Certificación de curso con costo bajo demanda y con apoyo de instructor.  Curso virtual de libre acceso, sin costo y sin apoyo de instructor.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https://github.com/rcfdtools/R.TeachingResearchGuide</dc:title>
  <dc:creator/>
  <cp:lastModifiedBy>WILLIAM RICARDO AGUILAR PIÑA</cp:lastModifiedBy>
  <cp:revision>280</cp:revision>
  <dcterms:created xsi:type="dcterms:W3CDTF">2022-08-04T19:07:18Z</dcterms:created>
  <dcterms:modified xsi:type="dcterms:W3CDTF">2023-06-29T14:33:10Z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